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474"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E02A9-8EE9-4C48-9A7B-2274C55681CB}" v="13" dt="2025-03-14T12:46:09.9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521" autoAdjust="0"/>
  </p:normalViewPr>
  <p:slideViewPr>
    <p:cSldViewPr snapToGrid="0">
      <p:cViewPr varScale="1">
        <p:scale>
          <a:sx n="65" d="100"/>
          <a:sy n="65" d="100"/>
        </p:scale>
        <p:origin x="1358" y="38"/>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13F9D-D3A1-431C-8099-F92495381785}" type="datetimeFigureOut">
              <a:rPr lang="en-GB" smtClean="0"/>
              <a:t>16/04/2025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95CD0-DB38-4EB9-9A68-D66D916AF9B0}" type="slidenum">
              <a:rPr lang="en-GB" smtClean="0"/>
              <a:t>‹#›</a:t>
            </a:fld>
            <a:endParaRPr lang="en-GB"/>
          </a:p>
        </p:txBody>
      </p:sp>
    </p:spTree>
    <p:extLst>
      <p:ext uri="{BB962C8B-B14F-4D97-AF65-F5344CB8AC3E}">
        <p14:creationId xmlns:p14="http://schemas.microsoft.com/office/powerpoint/2010/main" val="3782658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Gender_pay_gap_in_the_United_State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en.wikipedia.org/wiki/Transmisogyny#cite_note-1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were writing I’m imaging that you noticed that sexism and misogyny interact with women’s identity and protected characteristics, the way that women’s particular lived experience combines creates unique experiences and forms of disadvantage. We’ll focus on a couple of main ones here and as we are discussing them try to think of examples that you have seen in newspapers, books, podcasts, films and art. Once you start thinking about it and noticing it, you can see it almost everywhere. Research and women’s lived experience shows us that women feel particular forms of discrimination depending on their age: </a:t>
            </a:r>
          </a:p>
          <a:p>
            <a:pPr marL="171450" indent="-171450">
              <a:buFont typeface="Arial" panose="020B0604020202020204" pitchFamily="34" charset="0"/>
              <a:buChar char="•"/>
            </a:pPr>
            <a:r>
              <a:rPr lang="en-GB" dirty="0"/>
              <a:t>Older women becoming invisible – e.g. in the media, films and wider society. They are less credible and less interesting to the male gaze as they become older. This doesn’t mean that younger women have an easier time.  </a:t>
            </a:r>
          </a:p>
          <a:p>
            <a:pPr marL="171450" indent="-171450">
              <a:buFont typeface="Arial" panose="020B0604020202020204" pitchFamily="34" charset="0"/>
              <a:buChar char="•"/>
            </a:pPr>
            <a:r>
              <a:rPr lang="en-GB" dirty="0"/>
              <a:t>Research from the Young Women’s Trust shows that Young women are consistently being dismissed, paid less than young men and feel disempowered in social and public spaces. The competition between old and young women is a particular issue that impacts on women’s relationships – think about stories like snow white – where we are told that older women are jealous of young women’s beauty and the attention they get.  </a:t>
            </a:r>
          </a:p>
          <a:p>
            <a:pPr marL="171450" indent="-171450">
              <a:buFont typeface="Arial" panose="020B0604020202020204" pitchFamily="34" charset="0"/>
              <a:buChar char="•"/>
            </a:pPr>
            <a:r>
              <a:rPr lang="en-GB" dirty="0"/>
              <a:t>In work Older women between 55-65 particularly difficult to find employment after caring responsibilities have ended, whereas men at a similar age still hold more status and are experienced employees. Pension inequality and Age UK research shows that 17% of women pensioners live in poverty.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Many Black women have written really clearly and strongly on particular racist forms of sexism and misogyny – coining the term </a:t>
            </a:r>
            <a:r>
              <a:rPr lang="en-GB" dirty="0" err="1"/>
              <a:t>misognoir</a:t>
            </a:r>
            <a:r>
              <a:rPr lang="en-GB" dirty="0"/>
              <a:t>. </a:t>
            </a:r>
          </a:p>
          <a:p>
            <a:pPr marL="171450" indent="-171450">
              <a:buFont typeface="Arial" panose="020B0604020202020204" pitchFamily="34" charset="0"/>
              <a:buChar char="•"/>
            </a:pPr>
            <a:r>
              <a:rPr lang="en-GB" dirty="0"/>
              <a:t>Fetishisation of black women’s bodies</a:t>
            </a:r>
          </a:p>
          <a:p>
            <a:pPr marL="171450" indent="-171450">
              <a:buFont typeface="Arial" panose="020B0604020202020204" pitchFamily="34" charset="0"/>
              <a:buChar char="•"/>
            </a:pPr>
            <a:r>
              <a:rPr lang="en-GB" dirty="0"/>
              <a:t>Angry black women stereotype, or sassy friend or when intersecting with age – the sexless mama portrayal in films when larger older black woman are in roles looking after white children, e.g. in The Help.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Classism:</a:t>
            </a:r>
          </a:p>
          <a:p>
            <a:pPr marL="171450" indent="-171450">
              <a:buFont typeface="Arial" panose="020B0604020202020204" pitchFamily="34" charset="0"/>
              <a:buChar char="•"/>
            </a:pPr>
            <a:r>
              <a:rPr lang="en-GB" dirty="0"/>
              <a:t>Particular judgement on teenage parents (ageism) or single working-class mums </a:t>
            </a:r>
          </a:p>
          <a:p>
            <a:pPr marL="171450" indent="-171450">
              <a:buFont typeface="Arial" panose="020B0604020202020204" pitchFamily="34" charset="0"/>
              <a:buChar char="•"/>
            </a:pPr>
            <a:r>
              <a:rPr lang="en-GB" dirty="0"/>
              <a:t>Child benefit cap being a particular policy that can be identified as classist, misogynistic as is particularly penalises poor women and disproportionately impacts on women from migrant and other racially minoritised backgrounds who may have bigger families.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Homophobia:</a:t>
            </a:r>
          </a:p>
          <a:p>
            <a:pPr marL="171450" indent="-171450">
              <a:buFont typeface="Arial" panose="020B0604020202020204" pitchFamily="34" charset="0"/>
              <a:buChar char="•"/>
            </a:pPr>
            <a:r>
              <a:rPr lang="en-GB" dirty="0"/>
              <a:t>Impact on lesbians who are either ‘too butch’ for sexist beauty standards or if they are more femme are often harassed on the basis of being sexual entertainment for men, or not having had the right man yet to be turned etc. </a:t>
            </a:r>
          </a:p>
          <a:p>
            <a:pPr marL="171450" indent="-171450">
              <a:buFont typeface="Arial" panose="020B0604020202020204" pitchFamily="34" charset="0"/>
              <a:buChar char="•"/>
            </a:pPr>
            <a:r>
              <a:rPr lang="en-GB" dirty="0"/>
              <a:t>Within the LGBT communities, men are often called upon to be spokespeople for the movement, lesbians, trans and other queer women being excluded from LGBT spaces, effeminate men being judged by people within and without the gay scene.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Disablism: </a:t>
            </a:r>
          </a:p>
          <a:p>
            <a:pPr marL="171450" indent="-171450">
              <a:buFont typeface="Arial" panose="020B0604020202020204" pitchFamily="34" charset="0"/>
              <a:buChar char="•"/>
            </a:pPr>
            <a:r>
              <a:rPr lang="en-GB" dirty="0"/>
              <a:t>BWV’s trustee’s thesis research found that for every man you need to have two disabled women in the room to have their voices noted/equally heard.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Transphobia/Transmisogyny: </a:t>
            </a:r>
          </a:p>
          <a:p>
            <a:pPr marL="171450" indent="-171450">
              <a:buFont typeface="Arial" panose="020B0604020202020204" pitchFamily="34" charset="0"/>
              <a:buChar char="•"/>
            </a:pPr>
            <a:r>
              <a:rPr lang="en-GB" dirty="0"/>
              <a:t>Transpeople face misogyny from within and without LGBT communities in part due to judgements of what a ‘woman should look like’. </a:t>
            </a:r>
          </a:p>
          <a:p>
            <a:pPr marL="171450" indent="-171450">
              <a:buFont typeface="Arial" panose="020B0604020202020204" pitchFamily="34" charset="0"/>
              <a:buChar char="•"/>
            </a:pPr>
            <a:r>
              <a:rPr lang="en-GB" b="0" i="0" dirty="0">
                <a:solidFill>
                  <a:srgbClr val="202122"/>
                </a:solidFill>
                <a:effectLst/>
                <a:latin typeface="Arial" panose="020B0604020202020204" pitchFamily="34" charset="0"/>
              </a:rPr>
              <a:t>Transgender women face harsher levels of discrimination than other transgender people. A study on workplace experiences after people receive sex changes found that trans women, on average, lose almost one third of their salary (see </a:t>
            </a:r>
            <a:r>
              <a:rPr lang="en-GB" b="0" i="0" u="none" strike="noStrike" dirty="0">
                <a:solidFill>
                  <a:srgbClr val="3366CC"/>
                </a:solidFill>
                <a:effectLst/>
                <a:latin typeface="Arial" panose="020B0604020202020204" pitchFamily="34" charset="0"/>
                <a:hlinkClick r:id="rId3" tooltip="Gender pay gap in the United States"/>
              </a:rPr>
              <a:t>Gender pay gap in the United States</a:t>
            </a:r>
            <a:r>
              <a:rPr lang="en-GB" b="0" i="0" dirty="0">
                <a:solidFill>
                  <a:srgbClr val="202122"/>
                </a:solidFill>
                <a:effectLst/>
                <a:latin typeface="Arial" panose="020B0604020202020204" pitchFamily="34" charset="0"/>
              </a:rPr>
              <a:t>), are respected less, and receive more harassment. At the same time, trans men often experience salary raises and greater authority in the workplace.</a:t>
            </a:r>
            <a:r>
              <a:rPr lang="en-GB" b="0" i="0" u="none" strike="noStrike" baseline="30000" dirty="0">
                <a:solidFill>
                  <a:srgbClr val="3366CC"/>
                </a:solidFill>
                <a:effectLst/>
                <a:latin typeface="Arial" panose="020B0604020202020204" pitchFamily="34" charset="0"/>
                <a:hlinkClick r:id="rId4"/>
              </a:rPr>
              <a:t>[10]</a:t>
            </a:r>
            <a:r>
              <a:rPr lang="en-GB" dirty="0"/>
              <a:t> </a:t>
            </a:r>
          </a:p>
          <a:p>
            <a:endParaRPr lang="en-GB" dirty="0"/>
          </a:p>
          <a:p>
            <a:r>
              <a:rPr lang="en-GB" dirty="0"/>
              <a:t>Religious hate: </a:t>
            </a:r>
          </a:p>
          <a:p>
            <a:pPr marL="171450" indent="-171450">
              <a:buFont typeface="Arial" panose="020B0604020202020204" pitchFamily="34" charset="0"/>
              <a:buChar char="•"/>
            </a:pPr>
            <a:r>
              <a:rPr lang="en-GB" dirty="0"/>
              <a:t>Women in the hijab more likely to experience sexual harassment </a:t>
            </a:r>
          </a:p>
          <a:p>
            <a:pPr marL="171450" indent="-171450">
              <a:buFont typeface="Arial" panose="020B0604020202020204" pitchFamily="34" charset="0"/>
              <a:buChar char="•"/>
            </a:pPr>
            <a:r>
              <a:rPr lang="en-GB" dirty="0"/>
              <a:t>Islamophobia more likely to be directed to women than men  </a:t>
            </a:r>
          </a:p>
          <a:p>
            <a:pPr marL="171450" indent="-171450">
              <a:buFont typeface="Arial" panose="020B0604020202020204" pitchFamily="34" charset="0"/>
              <a:buChar char="•"/>
            </a:pPr>
            <a:r>
              <a:rPr lang="en-GB" dirty="0"/>
              <a:t>Exclusion of women from positions of power </a:t>
            </a:r>
          </a:p>
          <a:p>
            <a:pPr marL="171450" indent="-171450">
              <a:buFont typeface="Arial" panose="020B0604020202020204" pitchFamily="34" charset="0"/>
              <a:buChar char="•"/>
            </a:pPr>
            <a:endParaRPr lang="en-GB" dirty="0"/>
          </a:p>
          <a:p>
            <a:endParaRPr lang="en-GB" dirty="0"/>
          </a:p>
          <a:p>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D9B09-889C-4002-B2B1-6636D6FA3B4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97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A72B6-4774-4E62-ADD3-C14A554D73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8559418-47CA-477C-BD62-C5097F79E1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132F882-E2FB-41AB-8284-BBE247815E92}"/>
              </a:ext>
            </a:extLst>
          </p:cNvPr>
          <p:cNvSpPr>
            <a:spLocks noGrp="1"/>
          </p:cNvSpPr>
          <p:nvPr>
            <p:ph type="dt" sz="half" idx="10"/>
          </p:nvPr>
        </p:nvSpPr>
        <p:spPr/>
        <p:txBody>
          <a:bodyPr/>
          <a:lstStyle/>
          <a:p>
            <a:fld id="{EA0C0817-A112-4847-8014-A94B7D2A4EA3}" type="datetime1">
              <a:rPr lang="en-US" smtClean="0"/>
              <a:t>4/16/2025</a:t>
            </a:fld>
            <a:endParaRPr lang="en-US"/>
          </a:p>
        </p:txBody>
      </p:sp>
      <p:sp>
        <p:nvSpPr>
          <p:cNvPr id="5" name="Footer Placeholder 4">
            <a:extLst>
              <a:ext uri="{FF2B5EF4-FFF2-40B4-BE49-F238E27FC236}">
                <a16:creationId xmlns:a16="http://schemas.microsoft.com/office/drawing/2014/main" id="{7D4D36CC-3289-49D1-8E86-1418A66C2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9D8C3-4F50-4816-B338-1FE5C55AF5F3}"/>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0088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CFD2-6C5A-4E40-A613-5E3159707BA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F26443-653B-4603-88FA-2334C9D242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8EDC43-1D93-416C-A0F6-699CC0F35041}"/>
              </a:ext>
            </a:extLst>
          </p:cNvPr>
          <p:cNvSpPr>
            <a:spLocks noGrp="1"/>
          </p:cNvSpPr>
          <p:nvPr>
            <p:ph type="dt" sz="half" idx="10"/>
          </p:nvPr>
        </p:nvSpPr>
        <p:spPr/>
        <p:txBody>
          <a:bodyPr/>
          <a:lstStyle/>
          <a:p>
            <a:fld id="{F6FA2B21-3FCD-4721-B95C-427943F61125}" type="datetime1">
              <a:rPr lang="en-US" smtClean="0"/>
              <a:t>4/16/2025</a:t>
            </a:fld>
            <a:endParaRPr lang="en-US"/>
          </a:p>
        </p:txBody>
      </p:sp>
      <p:sp>
        <p:nvSpPr>
          <p:cNvPr id="5" name="Footer Placeholder 4">
            <a:extLst>
              <a:ext uri="{FF2B5EF4-FFF2-40B4-BE49-F238E27FC236}">
                <a16:creationId xmlns:a16="http://schemas.microsoft.com/office/drawing/2014/main" id="{856A3389-93AB-4135-BB6C-C10D67BF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7CE57-21B9-4E55-8E96-98A97ACF8A9A}"/>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3139847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DFE75E-3CE8-48D5-8D57-6BEBBA970E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28DB34-2AF6-4F7B-94FE-D90BD325CA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B77713-FFDC-4253-9C1E-4AA0DD72B074}"/>
              </a:ext>
            </a:extLst>
          </p:cNvPr>
          <p:cNvSpPr>
            <a:spLocks noGrp="1"/>
          </p:cNvSpPr>
          <p:nvPr>
            <p:ph type="dt" sz="half" idx="10"/>
          </p:nvPr>
        </p:nvSpPr>
        <p:spPr/>
        <p:txBody>
          <a:bodyPr/>
          <a:lstStyle/>
          <a:p>
            <a:fld id="{F6FA2B21-3FCD-4721-B95C-427943F61125}" type="datetime1">
              <a:rPr lang="en-US" smtClean="0"/>
              <a:t>4/16/2025</a:t>
            </a:fld>
            <a:endParaRPr lang="en-US"/>
          </a:p>
        </p:txBody>
      </p:sp>
      <p:sp>
        <p:nvSpPr>
          <p:cNvPr id="5" name="Footer Placeholder 4">
            <a:extLst>
              <a:ext uri="{FF2B5EF4-FFF2-40B4-BE49-F238E27FC236}">
                <a16:creationId xmlns:a16="http://schemas.microsoft.com/office/drawing/2014/main" id="{37ACB4BA-00A5-4C5E-96F6-9ACA22516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5B5F0-636D-48AF-8528-6ABEF813C047}"/>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3578689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D478-0562-4EB0-843A-F81C1D6B07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6C92CF-EE2F-43D9-8666-EEAE2989CB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9F544E-229E-4861-B047-D45039FB219B}"/>
              </a:ext>
            </a:extLst>
          </p:cNvPr>
          <p:cNvSpPr>
            <a:spLocks noGrp="1"/>
          </p:cNvSpPr>
          <p:nvPr>
            <p:ph type="dt" sz="half" idx="10"/>
          </p:nvPr>
        </p:nvSpPr>
        <p:spPr/>
        <p:txBody>
          <a:bodyPr/>
          <a:lstStyle/>
          <a:p>
            <a:fld id="{7332B432-ACDA-4023-A761-2BAB76577B62}" type="datetime1">
              <a:rPr lang="en-US" smtClean="0"/>
              <a:t>4/16/2025</a:t>
            </a:fld>
            <a:endParaRPr lang="en-US"/>
          </a:p>
        </p:txBody>
      </p:sp>
      <p:sp>
        <p:nvSpPr>
          <p:cNvPr id="5" name="Footer Placeholder 4">
            <a:extLst>
              <a:ext uri="{FF2B5EF4-FFF2-40B4-BE49-F238E27FC236}">
                <a16:creationId xmlns:a16="http://schemas.microsoft.com/office/drawing/2014/main" id="{BDE69099-19D4-4D37-B631-9459682D6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AF515-BF3F-4656-933A-CB407C4D6669}"/>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2515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709A4-FF6C-4E00-B52F-D5A82D10E1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F0C72C-3B7D-4B4F-A3A6-A64718500A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9D905F-7A24-4067-B14E-0E273B986A1F}"/>
              </a:ext>
            </a:extLst>
          </p:cNvPr>
          <p:cNvSpPr>
            <a:spLocks noGrp="1"/>
          </p:cNvSpPr>
          <p:nvPr>
            <p:ph type="dt" sz="half" idx="10"/>
          </p:nvPr>
        </p:nvSpPr>
        <p:spPr/>
        <p:txBody>
          <a:bodyPr/>
          <a:lstStyle/>
          <a:p>
            <a:fld id="{D9C646AA-F36E-4540-911D-FFFC0A0EF24A}" type="datetime1">
              <a:rPr lang="en-US" smtClean="0"/>
              <a:t>4/16/2025</a:t>
            </a:fld>
            <a:endParaRPr lang="en-US"/>
          </a:p>
        </p:txBody>
      </p:sp>
      <p:sp>
        <p:nvSpPr>
          <p:cNvPr id="5" name="Footer Placeholder 4">
            <a:extLst>
              <a:ext uri="{FF2B5EF4-FFF2-40B4-BE49-F238E27FC236}">
                <a16:creationId xmlns:a16="http://schemas.microsoft.com/office/drawing/2014/main" id="{7F3DCBB0-2584-4CA9-9538-B066458F8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01309-8EA8-420C-BE71-4BA6E4CE0E1D}"/>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62766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E639-0BC2-489A-B2AA-0F380F3416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5CB7CE-5C95-4E0A-873D-4D92D41A82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AF81ACF-DC80-4FEB-AB9E-AF1FAE710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806059-3A04-483B-A6EF-98E7CA0DE1F4}"/>
              </a:ext>
            </a:extLst>
          </p:cNvPr>
          <p:cNvSpPr>
            <a:spLocks noGrp="1"/>
          </p:cNvSpPr>
          <p:nvPr>
            <p:ph type="dt" sz="half" idx="10"/>
          </p:nvPr>
        </p:nvSpPr>
        <p:spPr/>
        <p:txBody>
          <a:bodyPr/>
          <a:lstStyle/>
          <a:p>
            <a:fld id="{69186D26-FA5F-4637-B602-B7C2DC34CFD4}" type="datetime1">
              <a:rPr lang="en-US" smtClean="0"/>
              <a:t>4/16/2025</a:t>
            </a:fld>
            <a:endParaRPr lang="en-US"/>
          </a:p>
        </p:txBody>
      </p:sp>
      <p:sp>
        <p:nvSpPr>
          <p:cNvPr id="6" name="Footer Placeholder 5">
            <a:extLst>
              <a:ext uri="{FF2B5EF4-FFF2-40B4-BE49-F238E27FC236}">
                <a16:creationId xmlns:a16="http://schemas.microsoft.com/office/drawing/2014/main" id="{3F707406-B583-47A8-8123-38877C204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6EE33-3400-4EEE-B769-7C6F1C838A78}"/>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38528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AED7A-E126-4482-95E3-7295990236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BE3F0F-B652-4138-8104-F06E60A48F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D86E7-81A8-4F08-8DE0-52B065A6F3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B2FF09-915C-4720-9B24-5C923684A7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FD4086-8EB3-4D35-AB7A-14943B83B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6CCA14-3A99-4AE9-9EE4-B3F2E452E7FA}"/>
              </a:ext>
            </a:extLst>
          </p:cNvPr>
          <p:cNvSpPr>
            <a:spLocks noGrp="1"/>
          </p:cNvSpPr>
          <p:nvPr>
            <p:ph type="dt" sz="half" idx="10"/>
          </p:nvPr>
        </p:nvSpPr>
        <p:spPr/>
        <p:txBody>
          <a:bodyPr/>
          <a:lstStyle/>
          <a:p>
            <a:fld id="{8A7F15D8-96D1-4781-BC50-CA8A088B2FE4}" type="datetime1">
              <a:rPr lang="en-US" smtClean="0"/>
              <a:t>4/16/2025</a:t>
            </a:fld>
            <a:endParaRPr lang="en-US"/>
          </a:p>
        </p:txBody>
      </p:sp>
      <p:sp>
        <p:nvSpPr>
          <p:cNvPr id="8" name="Footer Placeholder 7">
            <a:extLst>
              <a:ext uri="{FF2B5EF4-FFF2-40B4-BE49-F238E27FC236}">
                <a16:creationId xmlns:a16="http://schemas.microsoft.com/office/drawing/2014/main" id="{0D155384-24CF-4304-BAB7-FC3450DB69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655A8F-443A-45B5-B325-14E5026DC482}"/>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57526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A3C89-D1FE-4EED-80FC-DBA144E065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83E8775-3C69-4153-9C19-B9AB3135D4C8}"/>
              </a:ext>
            </a:extLst>
          </p:cNvPr>
          <p:cNvSpPr>
            <a:spLocks noGrp="1"/>
          </p:cNvSpPr>
          <p:nvPr>
            <p:ph type="dt" sz="half" idx="10"/>
          </p:nvPr>
        </p:nvSpPr>
        <p:spPr/>
        <p:txBody>
          <a:bodyPr/>
          <a:lstStyle/>
          <a:p>
            <a:fld id="{F9A96C99-B8F8-4528-BD05-0E16E943DC09}" type="datetime1">
              <a:rPr lang="en-US" smtClean="0"/>
              <a:t>4/16/2025</a:t>
            </a:fld>
            <a:endParaRPr lang="en-US"/>
          </a:p>
        </p:txBody>
      </p:sp>
      <p:sp>
        <p:nvSpPr>
          <p:cNvPr id="4" name="Footer Placeholder 3">
            <a:extLst>
              <a:ext uri="{FF2B5EF4-FFF2-40B4-BE49-F238E27FC236}">
                <a16:creationId xmlns:a16="http://schemas.microsoft.com/office/drawing/2014/main" id="{AF110C70-9D0B-459F-9E1F-1DC173E9B3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E00950-CC37-4436-9BD0-ABE4569D2130}"/>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24360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FEBF54-C5B7-4F0E-851C-0C915534050D}"/>
              </a:ext>
            </a:extLst>
          </p:cNvPr>
          <p:cNvSpPr>
            <a:spLocks noGrp="1"/>
          </p:cNvSpPr>
          <p:nvPr>
            <p:ph type="dt" sz="half" idx="10"/>
          </p:nvPr>
        </p:nvSpPr>
        <p:spPr/>
        <p:txBody>
          <a:bodyPr/>
          <a:lstStyle/>
          <a:p>
            <a:fld id="{03636942-C211-4B28-8DBD-C953E00AF71B}" type="datetime1">
              <a:rPr lang="en-US" smtClean="0"/>
              <a:t>4/16/2025</a:t>
            </a:fld>
            <a:endParaRPr lang="en-US"/>
          </a:p>
        </p:txBody>
      </p:sp>
      <p:sp>
        <p:nvSpPr>
          <p:cNvPr id="3" name="Footer Placeholder 2">
            <a:extLst>
              <a:ext uri="{FF2B5EF4-FFF2-40B4-BE49-F238E27FC236}">
                <a16:creationId xmlns:a16="http://schemas.microsoft.com/office/drawing/2014/main" id="{50FFF1D9-C131-4050-8B6B-DA0900AE8E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EFCF7A-AADC-44EA-8C02-307E7FED0299}"/>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20704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D8938-EB39-411F-9954-F58B4CC67C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895835-EEC3-4D59-B8F0-9527F264C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4351E8C-21BA-4BAE-B22C-45451D5908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D185C0-862C-4122-9BB0-963E9CB29284}"/>
              </a:ext>
            </a:extLst>
          </p:cNvPr>
          <p:cNvSpPr>
            <a:spLocks noGrp="1"/>
          </p:cNvSpPr>
          <p:nvPr>
            <p:ph type="dt" sz="half" idx="10"/>
          </p:nvPr>
        </p:nvSpPr>
        <p:spPr/>
        <p:txBody>
          <a:bodyPr/>
          <a:lstStyle/>
          <a:p>
            <a:fld id="{7E8D12A6-918A-48BD-8CB9-CA713993B0EA}" type="datetime1">
              <a:rPr lang="en-US" smtClean="0"/>
              <a:t>4/16/2025</a:t>
            </a:fld>
            <a:endParaRPr lang="en-US"/>
          </a:p>
        </p:txBody>
      </p:sp>
      <p:sp>
        <p:nvSpPr>
          <p:cNvPr id="6" name="Footer Placeholder 5">
            <a:extLst>
              <a:ext uri="{FF2B5EF4-FFF2-40B4-BE49-F238E27FC236}">
                <a16:creationId xmlns:a16="http://schemas.microsoft.com/office/drawing/2014/main" id="{FB1096F1-33AB-4219-B8B2-21F0841B9D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5D4442-7BE4-4077-850E-9FCFB598DF79}"/>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219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FEAE8-AACB-4DAA-9A5F-B650DE4D6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4277C2B-F351-46F9-BC64-D59B46EA9F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EFD991-B238-46DD-BFAF-1D8BF3A6B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2CEDE-1734-498A-A962-B331D9833C46}"/>
              </a:ext>
            </a:extLst>
          </p:cNvPr>
          <p:cNvSpPr>
            <a:spLocks noGrp="1"/>
          </p:cNvSpPr>
          <p:nvPr>
            <p:ph type="dt" sz="half" idx="10"/>
          </p:nvPr>
        </p:nvSpPr>
        <p:spPr/>
        <p:txBody>
          <a:bodyPr/>
          <a:lstStyle/>
          <a:p>
            <a:fld id="{E778CE86-875F-4587-BCF6-FA054AFC0D53}" type="datetime1">
              <a:rPr lang="en-US" smtClean="0"/>
              <a:pPr/>
              <a:t>4/16/2025</a:t>
            </a:fld>
            <a:endParaRPr lang="en-US"/>
          </a:p>
        </p:txBody>
      </p:sp>
      <p:sp>
        <p:nvSpPr>
          <p:cNvPr id="6" name="Footer Placeholder 5">
            <a:extLst>
              <a:ext uri="{FF2B5EF4-FFF2-40B4-BE49-F238E27FC236}">
                <a16:creationId xmlns:a16="http://schemas.microsoft.com/office/drawing/2014/main" id="{1A2EF5AD-3596-4775-9EAC-D55B04E42820}"/>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3851A3E3-BD00-435B-A33B-C1F809B541AB}"/>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41829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306D65-8E34-4298-ABE3-01CF44812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DE270E-B787-45CA-A087-D9C8DA540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E33270-D8FB-4799-94A1-571ECF89B0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t>4/16/2025</a:t>
            </a:fld>
            <a:endParaRPr lang="en-US"/>
          </a:p>
        </p:txBody>
      </p:sp>
      <p:sp>
        <p:nvSpPr>
          <p:cNvPr id="5" name="Footer Placeholder 4">
            <a:extLst>
              <a:ext uri="{FF2B5EF4-FFF2-40B4-BE49-F238E27FC236}">
                <a16:creationId xmlns:a16="http://schemas.microsoft.com/office/drawing/2014/main" id="{F4FD0339-C132-4726-8AC2-2A68B6497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5A9661-5EAA-4DB4-A7AF-5D641311CC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175490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7A318E-14A5-CBB8-A0E4-BD647F544CC0}"/>
              </a:ext>
            </a:extLst>
          </p:cNvPr>
          <p:cNvSpPr>
            <a:spLocks noGrp="1"/>
          </p:cNvSpPr>
          <p:nvPr>
            <p:ph idx="1"/>
          </p:nvPr>
        </p:nvSpPr>
        <p:spPr>
          <a:xfrm>
            <a:off x="838200" y="532263"/>
            <a:ext cx="10515600" cy="5644700"/>
          </a:xfrm>
        </p:spPr>
        <p:txBody>
          <a:bodyPr>
            <a:normAutofit lnSpcReduction="10000"/>
          </a:bodyPr>
          <a:lstStyle/>
          <a:p>
            <a:pPr marL="0" indent="0">
              <a:buNone/>
            </a:pPr>
            <a:r>
              <a:rPr lang="en-GB" sz="3600" b="1"/>
              <a:t>Intersectionality, patriarchy, sexism and misogyny</a:t>
            </a:r>
          </a:p>
          <a:p>
            <a:pPr marL="0" indent="0">
              <a:buNone/>
            </a:pPr>
            <a:endParaRPr lang="en-GB" sz="3600" b="1"/>
          </a:p>
          <a:p>
            <a:r>
              <a:rPr lang="en-GB" sz="4000"/>
              <a:t>   Ageism </a:t>
            </a:r>
          </a:p>
          <a:p>
            <a:r>
              <a:rPr lang="en-GB" sz="4000"/>
              <a:t>   Racism </a:t>
            </a:r>
          </a:p>
          <a:p>
            <a:r>
              <a:rPr lang="en-GB" sz="4000"/>
              <a:t>   Classism</a:t>
            </a:r>
          </a:p>
          <a:p>
            <a:r>
              <a:rPr lang="en-GB" sz="4000"/>
              <a:t>   Disablism   </a:t>
            </a:r>
          </a:p>
          <a:p>
            <a:r>
              <a:rPr lang="en-GB" sz="4000"/>
              <a:t>   Homophobia  </a:t>
            </a:r>
          </a:p>
          <a:p>
            <a:r>
              <a:rPr lang="en-GB" sz="4000"/>
              <a:t>   Transphobia</a:t>
            </a:r>
          </a:p>
          <a:p>
            <a:r>
              <a:rPr lang="en-GB" sz="4000"/>
              <a:t>   Religious hate </a:t>
            </a:r>
          </a:p>
        </p:txBody>
      </p:sp>
      <p:pic>
        <p:nvPicPr>
          <p:cNvPr id="8" name="Picture 4" descr="ageism: Women past 50 have to battle ageism &amp; sexism: Study - The Economic  Times">
            <a:extLst>
              <a:ext uri="{FF2B5EF4-FFF2-40B4-BE49-F238E27FC236}">
                <a16:creationId xmlns:a16="http://schemas.microsoft.com/office/drawing/2014/main" id="{B73108B2-C9A4-67CF-620E-949B0B4F0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9458" y="1627844"/>
            <a:ext cx="5153403" cy="3865053"/>
          </a:xfrm>
          <a:prstGeom prst="rect">
            <a:avLst/>
          </a:prstGeom>
          <a:noFill/>
          <a:extLst>
            <a:ext uri="{909E8E84-426E-40DD-AFC4-6F175D3DCCD1}">
              <a14:hiddenFill xmlns:a14="http://schemas.microsoft.com/office/drawing/2010/main">
                <a:solidFill>
                  <a:srgbClr val="FFFFFF"/>
                </a:solidFill>
              </a14:hiddenFill>
            </a:ext>
          </a:extLst>
        </p:spPr>
      </p:pic>
      <p:pic>
        <p:nvPicPr>
          <p:cNvPr id="13" name="Video 12">
            <a:hlinkClick r:id="" action="ppaction://media"/>
            <a:extLst>
              <a:ext uri="{FF2B5EF4-FFF2-40B4-BE49-F238E27FC236}">
                <a16:creationId xmlns:a16="http://schemas.microsoft.com/office/drawing/2014/main" id="{0D41C67D-2F70-4D0F-A8C2-4A6649CDDCD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57168630"/>
      </p:ext>
    </p:extLst>
  </p:cSld>
  <p:clrMapOvr>
    <a:masterClrMapping/>
  </p:clrMapOvr>
  <mc:AlternateContent xmlns:mc="http://schemas.openxmlformats.org/markup-compatibility/2006" xmlns:p14="http://schemas.microsoft.com/office/powerpoint/2010/main">
    <mc:Choice Requires="p14">
      <p:transition spd="slow" p14:dur="2000" advTm="281803"/>
    </mc:Choice>
    <mc:Fallback xmlns="">
      <p:transition spd="slow" advTm="281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232</TotalTime>
  <Words>673</Words>
  <Application>Microsoft Office PowerPoint</Application>
  <PresentationFormat>Widescreen</PresentationFormat>
  <Paragraphs>40</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Arial</vt:lpstr>
      <vt:lpstr>Calibri</vt:lpstr>
      <vt:lpstr>Calibri Light</vt:lpstr>
      <vt:lpstr>1_Office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Ruth Norman Mason</dc:creator>
  <cp:lastModifiedBy>Steven Brasier</cp:lastModifiedBy>
  <cp:revision>4</cp:revision>
  <dcterms:created xsi:type="dcterms:W3CDTF">2024-10-29T12:17:27Z</dcterms:created>
  <dcterms:modified xsi:type="dcterms:W3CDTF">2025-04-16T18:48:24Z</dcterms:modified>
</cp:coreProperties>
</file>