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sldIdLst>
    <p:sldId id="482" r:id="rId2"/>
    <p:sldId id="483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8521" autoAdjust="0"/>
  </p:normalViewPr>
  <p:slideViewPr>
    <p:cSldViewPr snapToGrid="0">
      <p:cViewPr varScale="1">
        <p:scale>
          <a:sx n="65" d="100"/>
          <a:sy n="65" d="100"/>
        </p:scale>
        <p:origin x="1358" y="38"/>
      </p:cViewPr>
      <p:guideLst/>
    </p:cSldViewPr>
  </p:slideViewPr>
  <p:notesTextViewPr>
    <p:cViewPr>
      <p:scale>
        <a:sx n="200" d="100"/>
        <a:sy n="2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013F9D-D3A1-431C-8099-F92495381785}" type="datetimeFigureOut">
              <a:rPr lang="en-GB" smtClean="0"/>
              <a:t>16/04/2025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395CD0-DB38-4EB9-9A68-D66D916AF9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2658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No one way to be impacted – many women might recognise all of these, some might not recognise any – different women experience misogyny in different ways depending on how close they are to the relatively mainstream sense of “normal” as we’ve discussed.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395CD0-DB38-4EB9-9A68-D66D916AF9B0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83631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TUC Research from 2016  and intersectionality important here: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000000"/>
                </a:solidFill>
                <a:effectLst/>
                <a:latin typeface="AvenirNextW05-Regular"/>
              </a:rPr>
              <a:t>BME women face double discrimination through racism and sexism.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000000"/>
                </a:solidFill>
                <a:effectLst/>
                <a:latin typeface="AvenirNextW05-Regular"/>
              </a:rPr>
              <a:t>37 per cent of BME women state race and gender as the reason for experiencing verbal abuse.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000000"/>
                </a:solidFill>
                <a:effectLst/>
                <a:latin typeface="AvenirNextW05-Regular"/>
              </a:rPr>
              <a:t>Seven in ten LGBT+ workers and disabled women workers have experienced at least one form of sexual harassment at work.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000000"/>
                </a:solidFill>
                <a:effectLst/>
                <a:latin typeface="AvenirNextW05-Regular"/>
              </a:rPr>
              <a:t>Nearly a third of young workers have experienced sexual harassment, often from third parties.  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395CD0-DB38-4EB9-9A68-D66D916AF9B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18819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6922F-5B6E-D649-44BE-DB7E4FEB44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6DD7B9-BA2F-38F2-1E3C-D7CF4B7BDE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381101-BD01-3EBA-ECE7-727923BCA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CB1AD-087E-41C1-AB45-2B9E5EC07A97}" type="datetimeFigureOut">
              <a:rPr lang="en-GB" smtClean="0"/>
              <a:t>16/04/2025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A2F282-A24A-882F-55B8-B8753F293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BCA6E4-7404-49A9-E2C0-877DFD253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E407D-C3B0-4939-A4D2-851C6EBB95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724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A1C44-7A89-BAA2-DA5A-D174B2CCE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8E6453-CEF3-23EC-577C-2A2B12EF85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09CBBC-15D9-3502-891F-65ADF9EC9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CB1AD-087E-41C1-AB45-2B9E5EC07A97}" type="datetimeFigureOut">
              <a:rPr lang="en-GB" smtClean="0"/>
              <a:t>16/04/2025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300F9B-2636-1B72-5DBB-F98FC2A34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9F2A91-FA2B-9EAD-4966-032216DFC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E407D-C3B0-4939-A4D2-851C6EBB95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0178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09291A-382C-2CA4-661F-6FA76312BA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3B2458-29B5-270C-3C06-6503E6BD60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C3FB77-C890-32A1-2D5B-B74DD5B3F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CB1AD-087E-41C1-AB45-2B9E5EC07A97}" type="datetimeFigureOut">
              <a:rPr lang="en-GB" smtClean="0"/>
              <a:t>16/04/2025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7E2D62-6CAA-F842-10F1-F81070878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391A27-E9CA-1D2C-3464-A32FCA8CA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E407D-C3B0-4939-A4D2-851C6EBB95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2214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31230-1363-EE8C-01B5-666DA7A1E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1941E8-B90E-2A43-A9D9-37ADB26B0C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00F032-4ABC-E23A-2192-E51065E45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CB1AD-087E-41C1-AB45-2B9E5EC07A97}" type="datetimeFigureOut">
              <a:rPr lang="en-GB" smtClean="0"/>
              <a:t>16/04/2025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C62564-820B-AE23-CF6B-9D445D10F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5DB3FC-BE94-1BA7-7119-333A1E6AA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E407D-C3B0-4939-A4D2-851C6EBB95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7943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3EF6F-DD2A-2682-148D-D4368A783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A49116-F080-DDEF-C6D4-163DD70DB3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56C7A1-0233-771F-E4B4-F06FDFABD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CB1AD-087E-41C1-AB45-2B9E5EC07A97}" type="datetimeFigureOut">
              <a:rPr lang="en-GB" smtClean="0"/>
              <a:t>16/04/2025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CB5AD4-67A3-CB5D-BC33-7FFEB06FF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7BF4C7-C68B-56F3-92B4-6192771C2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E407D-C3B0-4939-A4D2-851C6EBB95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4796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463F1-8FBE-0AEE-2222-FD6E3223A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2252D-1CDE-E652-C17C-B1FB1AFA0C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D8C1B7-79DB-85F1-795A-EFDAB2CC0E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99CDA4-7847-98EE-D1E5-8B1D4D02B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CB1AD-087E-41C1-AB45-2B9E5EC07A97}" type="datetimeFigureOut">
              <a:rPr lang="en-GB" smtClean="0"/>
              <a:t>16/04/2025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3B3115-B097-049E-5C36-38CC9E49B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8265D7-8D0A-1AD1-0C66-682EC88C2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E407D-C3B0-4939-A4D2-851C6EBB95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25101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48649-C9F9-6F02-6D44-FDAE39AD2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4E965D-AE0E-E278-C9C7-6AB9F9971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B05F2D-A2F6-B06D-13F1-B62368D1BA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BBC0F5-439B-03D8-85B8-7019E321C7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2FDAC2-7F26-1820-19DC-83B9BDD11D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B76CED-F350-B7B2-C91C-F727EDE36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CB1AD-087E-41C1-AB45-2B9E5EC07A97}" type="datetimeFigureOut">
              <a:rPr lang="en-GB" smtClean="0"/>
              <a:t>16/04/2025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4F343B-30E3-EE73-01BB-040E16211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F6970F-6C29-042B-3A44-1CF591203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E407D-C3B0-4939-A4D2-851C6EBB95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6435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F524F-7972-1919-F4F3-51B8E958B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F9FAC4-BD98-0D33-4F78-55118F272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CB1AD-087E-41C1-AB45-2B9E5EC07A97}" type="datetimeFigureOut">
              <a:rPr lang="en-GB" smtClean="0"/>
              <a:t>16/04/2025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A0246A-EF7B-D357-76CF-B20879B5E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ADD5DC-BA36-8533-6B64-5DE4667C9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E407D-C3B0-4939-A4D2-851C6EBB95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5864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D114B0-7933-24FE-4DC7-F21316C9B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CB1AD-087E-41C1-AB45-2B9E5EC07A97}" type="datetimeFigureOut">
              <a:rPr lang="en-GB" smtClean="0"/>
              <a:t>16/04/2025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0D1ADF-592E-00BA-2D81-19992FB22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7F6952-5571-8BBC-E8C3-F64631302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E407D-C3B0-4939-A4D2-851C6EBB95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6095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6A919-9CDB-5E12-F219-EE075F8D5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C7EF37-956A-171B-AC22-1DDECCB2E9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324B76-0273-44DC-D9CF-9B416FCAA4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22A9D1-9CB0-4190-F8DA-13D31B959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CB1AD-087E-41C1-AB45-2B9E5EC07A97}" type="datetimeFigureOut">
              <a:rPr lang="en-GB" smtClean="0"/>
              <a:t>16/04/2025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E8DB13-A0FC-D7AB-98C6-46441DDF3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195741-0283-EF40-6201-DFE14A7E4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E407D-C3B0-4939-A4D2-851C6EBB95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0670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B9397-0EEC-2F94-85DE-D1C9D893A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73F3CE-7097-7498-4905-8FF0687148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FDA07A-36E2-2090-2B02-9A4F442C1D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4A8D8F-FFB3-041E-ACE8-46232D6C3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CB1AD-087E-41C1-AB45-2B9E5EC07A97}" type="datetimeFigureOut">
              <a:rPr lang="en-GB" smtClean="0"/>
              <a:t>16/04/2025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537BF2-11E8-9E45-7C6F-062E32245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9B367C-B3CC-9DD6-7AFF-401C5674A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E407D-C3B0-4939-A4D2-851C6EBB95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2613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AFB8A4-B098-D2E0-1AF7-DB4E03B83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D4E4A1-35C4-1D80-CEB5-71C3B81DF2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CDE422-1496-40E5-96C9-DDEC28463B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73CB1AD-087E-41C1-AB45-2B9E5EC07A97}" type="datetimeFigureOut">
              <a:rPr lang="en-GB" smtClean="0"/>
              <a:t>16/04/2025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0E63BF-4938-84E7-3E35-FE8184DE4A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064CCB-BBB5-151B-C279-68D358122D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15E407D-C3B0-4939-A4D2-851C6EBB95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5477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969DB-CC9F-B1CB-30FF-A5508D5AA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Impacts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0E76FA-85AE-A9EF-C4D2-BE696AF590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Psychological – low self esteem, 5xs as likely to have clinical depression, low confidence, low self worth, eating disorders/body image issues </a:t>
            </a:r>
            <a:br>
              <a:rPr lang="en-GB" dirty="0"/>
            </a:br>
            <a:endParaRPr lang="en-GB" dirty="0"/>
          </a:p>
          <a:p>
            <a:r>
              <a:rPr lang="en-GB" dirty="0"/>
              <a:t>Freedom of movement and participation – lack of safety to move about the world, take up space in public/online/home life</a:t>
            </a:r>
            <a:br>
              <a:rPr lang="en-GB" dirty="0"/>
            </a:br>
            <a:r>
              <a:rPr lang="en-GB" dirty="0"/>
              <a:t> </a:t>
            </a:r>
          </a:p>
          <a:p>
            <a:r>
              <a:rPr lang="en-GB" dirty="0"/>
              <a:t>Violence and harassment – and access to justice – a “daily grind of harassment”</a:t>
            </a:r>
          </a:p>
          <a:p>
            <a:endParaRPr lang="en-GB" dirty="0"/>
          </a:p>
        </p:txBody>
      </p:sp>
      <p:pic>
        <p:nvPicPr>
          <p:cNvPr id="9" name="Video 8">
            <a:hlinkClick r:id="" action="ppaction://media"/>
            <a:extLst>
              <a:ext uri="{FF2B5EF4-FFF2-40B4-BE49-F238E27FC236}">
                <a16:creationId xmlns:a16="http://schemas.microsoft.com/office/drawing/2014/main" id="{037D627C-4C1D-58C0-7D92-36B7367255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rcRect l="21875" r="218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5946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209"/>
    </mc:Choice>
    <mc:Fallback xmlns="">
      <p:transition spd="slow" advTm="1322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F66515-6988-E9C7-19DE-587D74855F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ECBC8-3C36-4905-77E3-F0454013C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Impact in workplaces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185DD0-E60C-32A7-D6AE-BF96748A9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23484" y="1597025"/>
            <a:ext cx="4339389" cy="4351338"/>
          </a:xfrm>
        </p:spPr>
        <p:txBody>
          <a:bodyPr>
            <a:normAutofit lnSpcReduction="10000"/>
          </a:bodyPr>
          <a:lstStyle/>
          <a:p>
            <a:pPr marL="0" indent="0" algn="l" fontAlgn="base">
              <a:buNone/>
            </a:pPr>
            <a:r>
              <a:rPr lang="en-GB" b="1" i="0" dirty="0">
                <a:effectLst/>
                <a:latin typeface="Sora"/>
              </a:rPr>
              <a:t>“In my personal experience, I have struggled with both stress and anxiety in part as a result of the sexism I experienced within the workplace. I dreaded going to work every morning, and it took its toll on both my mental and physical health, and I became a shell of the person I once was”. </a:t>
            </a:r>
            <a:r>
              <a:rPr lang="en-GB" b="0" i="0" dirty="0">
                <a:effectLst/>
                <a:latin typeface="Sora"/>
              </a:rPr>
              <a:t>Young woman in YWT Research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D7BC8D-1E3C-B8F7-C873-9DC053838DE2}"/>
              </a:ext>
            </a:extLst>
          </p:cNvPr>
          <p:cNvSpPr txBox="1"/>
          <p:nvPr/>
        </p:nvSpPr>
        <p:spPr>
          <a:xfrm>
            <a:off x="838200" y="1690688"/>
            <a:ext cx="5907505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Gendered pay gap – shutting women off from top roles, or holding them only in roles which require caring/soft skills and less physical labour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Lower job satisfaction for women/lack of sense of belonging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TUC Research: </a:t>
            </a:r>
            <a:br>
              <a:rPr lang="en-GB" sz="2000" dirty="0"/>
            </a:br>
            <a:endParaRPr lang="en-GB" sz="2000" dirty="0"/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2000" b="0" i="0" dirty="0">
                <a:solidFill>
                  <a:srgbClr val="000000"/>
                </a:solidFill>
                <a:effectLst/>
              </a:rPr>
              <a:t>One in two women have experienced some form of sexual harassment in the workplace. </a:t>
            </a:r>
            <a:br>
              <a:rPr lang="en-GB" sz="2000" b="0" i="0" dirty="0">
                <a:solidFill>
                  <a:srgbClr val="000000"/>
                </a:solidFill>
                <a:effectLst/>
              </a:rPr>
            </a:br>
            <a:endParaRPr lang="en-GB" sz="2000" b="0" i="0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2000" b="0" i="0" dirty="0">
                <a:solidFill>
                  <a:srgbClr val="000000"/>
                </a:solidFill>
                <a:effectLst/>
              </a:rPr>
              <a:t>Four out of five do not report to their employer, often because of the well-founded fear of reprisal and further victimisation. 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FB90F88A-31FE-D3B3-4F1B-4B23C5FC30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rcRect l="21875" r="218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3285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762"/>
    </mc:Choice>
    <mc:Fallback xmlns="">
      <p:transition spd="slow" advTm="1097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</TotalTime>
  <Words>346</Words>
  <Application>Microsoft Office PowerPoint</Application>
  <PresentationFormat>Widescreen</PresentationFormat>
  <Paragraphs>21</Paragraphs>
  <Slides>2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8" baseType="lpstr">
      <vt:lpstr>Aptos</vt:lpstr>
      <vt:lpstr>Aptos Display</vt:lpstr>
      <vt:lpstr>Arial</vt:lpstr>
      <vt:lpstr>AvenirNextW05-Regular</vt:lpstr>
      <vt:lpstr>Sora</vt:lpstr>
      <vt:lpstr>Office Theme</vt:lpstr>
      <vt:lpstr>Impacts</vt:lpstr>
      <vt:lpstr>Impact in workplaces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Ruth Norman Mason</dc:creator>
  <cp:lastModifiedBy>Steven Brasier</cp:lastModifiedBy>
  <cp:revision>4</cp:revision>
  <dcterms:created xsi:type="dcterms:W3CDTF">2024-10-29T12:17:27Z</dcterms:created>
  <dcterms:modified xsi:type="dcterms:W3CDTF">2025-04-16T18:48:07Z</dcterms:modified>
</cp:coreProperties>
</file>